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1016" r:id="rId3"/>
    <p:sldId id="1013" r:id="rId4"/>
    <p:sldId id="1050" r:id="rId5"/>
    <p:sldId id="1051" r:id="rId6"/>
    <p:sldId id="1052" r:id="rId7"/>
    <p:sldId id="1003" r:id="rId8"/>
    <p:sldId id="1018" r:id="rId9"/>
    <p:sldId id="1020" r:id="rId10"/>
    <p:sldId id="1053" r:id="rId11"/>
    <p:sldId id="1055" r:id="rId12"/>
    <p:sldId id="1057" r:id="rId13"/>
    <p:sldId id="1056" r:id="rId14"/>
    <p:sldId id="1021" r:id="rId15"/>
    <p:sldId id="10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24FB"/>
    <a:srgbClr val="02A8A8"/>
    <a:srgbClr val="A2C4CA"/>
    <a:srgbClr val="B6D7A8"/>
    <a:srgbClr val="F6DEA3"/>
    <a:srgbClr val="FFF2CC"/>
    <a:srgbClr val="008383"/>
    <a:srgbClr val="073B1F"/>
    <a:srgbClr val="FFFF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 autoAdjust="0"/>
    <p:restoredTop sz="76786"/>
  </p:normalViewPr>
  <p:slideViewPr>
    <p:cSldViewPr snapToGrid="0" snapToObjects="1">
      <p:cViewPr varScale="1">
        <p:scale>
          <a:sx n="96" d="100"/>
          <a:sy n="96" d="100"/>
        </p:scale>
        <p:origin x="960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8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ira Sans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ira Sans Regular" charset="0"/>
              </a:defRPr>
            </a:lvl1pPr>
          </a:lstStyle>
          <a:p>
            <a:fld id="{AD341C29-C619-5F45-B3CF-8A52267A4B83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ira Sans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ira Sans Regular" charset="0"/>
              </a:defRPr>
            </a:lvl1pPr>
          </a:lstStyle>
          <a:p>
            <a:fld id="{29CD85BE-67A7-E846-9F07-FD295964C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olframalpha.com/input/?i=%28p%2F3%29-1%2F6+%3D+-p%2F6" TargetMode="External"/><Relationship Id="rId4" Type="http://schemas.openxmlformats.org/officeDocument/2006/relationships/hyperlink" Target="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olframalpha.com/input/?i=%28p%2F3%29-1%2F6+%3D+-p%2F6" TargetMode="External"/><Relationship Id="rId4" Type="http://schemas.openxmlformats.org/officeDocument/2006/relationships/hyperlink" Target="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olframalpha.com/input/?i=%28p%2F3%29-1%2F6+%3D+-p%2F6" TargetMode="External"/><Relationship Id="rId4" Type="http://schemas.openxmlformats.org/officeDocument/2006/relationships/hyperlink" Target="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olframalpha.com/input/?i=%28p%2F3%29-1%2F6+%3D+-p%2F6" TargetMode="External"/><Relationship Id="rId4" Type="http://schemas.openxmlformats.org/officeDocument/2006/relationships/hyperlink" Target="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3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E2E8-7A83-417B-BB14-D301CEC244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E2E8-7A83-417B-BB14-D301CEC244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E2E8-7A83-417B-BB14-D301CEC244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E2E8-7A83-417B-BB14-D301CEC244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0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https://www.wolframalpha.com/input/?i=1%2F3+%281%2F2+%28%2B1%29%2B+1%2F2%282p%2B%281%E2%88%92p%29%E2%88%991%29%29+%2B1%2F3+%281%2F2+%28%E2%88%922%29%2B1%2F2+%282p%2B%281%E2%88%92p%29%E2%88%991%29%29+%2B1%2F3+%281%2F2+%28%E2%88%921%29%2B1%2F2%28%E2%88%921%29+%29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https://www.wolframalpha.com/input/?i=%28p%2F3%29-1%2F6+%3D+-p%2F6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https://www.wolframalpha.com/input/?i=1%2F3+%281%2F2+%28%2B1%29%2B+1%2F2%282p%2B%281%E2%88%92p%29%E2%88%991%29%29+%2B1%2F3+%281%2F2+%28%E2%88%922%29%2B1%2F2+%282p%2B%281%E2%88%92p%29%E2%88%991%29%29+%2B1%2F3+%281%2F2+%28%E2%88%921%29%2B1%2F2%28%E2%88%921%29+%29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https://www.wolframalpha.com/input/?i=%28p%2F3%29-1%2F6+%3D+-p%2F6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1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https://www.wolframalpha.com/input/?i=1%2F3+%281%2F2+%28%2B1%29%2B+1%2F2%282p%2B%281%E2%88%92p%29%E2%88%991%29%29+%2B1%2F3+%281%2F2+%28%E2%88%922%29%2B1%2F2+%282p%2B%281%E2%88%92p%29%E2%88%991%29%29+%2B1%2F3+%281%2F2+%28%E2%88%921%29%2B1%2F2%28%E2%88%921%29+%29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https://www.wolframalpha.com/input/?i=%28p%2F3%29-1%2F6+%3D+-p%2F6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26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https://www.wolframalpha.com/input/?i=1%2F3+%281%2F2+%28%2B1%29%2B+1%2F2%282p%2B%281%E2%88%92p%29%E2%88%991%29%29+%2B1%2F3+%281%2F2+%28%E2%88%922%29%2B1%2F2+%282p%2B%281%E2%88%92p%29%E2%88%991%29%29+%2B1%2F3+%281%2F2+%28%E2%88%921%29%2B1%2F2%28%E2%88%921%29+%29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olframalpha.com/input/?i=1%2F3+%281%2F2+%28%2B1%29%2B+1%2F2%282p%2B%281%E2%88%92p%29%E2%88%991%29%29+%2B1%2F3+%281%2F2+%28%E2%88%921%29%2B1%2F2+%28p%E2%88%99%28%E2%88%921%29+%2B%281%E2%88%92p%29%E2%88%991%29%29+%2B1%2F3+%281%2F2+%28%E2%88%921%29%2B1%2F2%28%E2%88%921%29+%29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https://www.wolframalpha.com/input/?i=%28p%2F3%29-1%2F6+%3D+-p%2F6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4333875" cy="2676752"/>
          </a:xfrm>
          <a:noFill/>
        </p:spPr>
        <p:txBody>
          <a:bodyPr anchor="ctr">
            <a:normAutofit/>
          </a:bodyPr>
          <a:lstStyle>
            <a:lvl1pPr algn="r">
              <a:defRPr sz="4000" b="1" i="0">
                <a:solidFill>
                  <a:srgbClr val="02A8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37514" y="4996543"/>
            <a:ext cx="5192486" cy="1175656"/>
          </a:xfrm>
          <a:noFill/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00838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University of Virginia</a:t>
            </a:r>
          </a:p>
          <a:p>
            <a:r>
              <a:rPr lang="en-US" dirty="0"/>
              <a:t>cs4501/econ4730 S2020</a:t>
            </a:r>
          </a:p>
          <a:p>
            <a:r>
              <a:rPr lang="en-US" dirty="0"/>
              <a:t>David Evans and Denis Nekipelov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84516828"/>
              </p:ext>
            </p:extLst>
          </p:nvPr>
        </p:nvGraphicFramePr>
        <p:xfrm>
          <a:off x="0" y="-1"/>
          <a:ext cx="12192000" cy="511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914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5421086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r>
                        <a:rPr lang="en-US" sz="2000" b="1" i="0" spc="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MARKETS, MECHANISMS, MACHINES</a:t>
                      </a:r>
                      <a:endParaRPr lang="en-US" sz="2000" spc="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38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latin typeface="Adobe Caslon Pro" panose="0205050205050A020403" pitchFamily="18" charset="77"/>
                        </a:rPr>
                        <a:t>University of Virginia, Spring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0083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" indent="0">
              <a:buFontTx/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480" indent="-228600">
              <a:buFont typeface="System Font Regular"/>
              <a:buChar char="−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EA2D9F0-0B42-8E45-8C8C-E496CD9D97D0}" type="datetime3">
              <a:rPr lang="en-US" smtClean="0"/>
              <a:pPr/>
              <a:t>27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83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4554"/>
            <a:ext cx="10515600" cy="1325563"/>
          </a:xfrm>
        </p:spPr>
        <p:txBody>
          <a:bodyPr/>
          <a:lstStyle>
            <a:lvl1pPr>
              <a:defRPr>
                <a:solidFill>
                  <a:srgbClr val="F6DEA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6DEA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63ACB57-1D6D-4A4A-8E31-DA360E21798F}" type="datetime3">
              <a:rPr lang="en-US" smtClean="0"/>
              <a:pPr/>
              <a:t>27 February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6DEA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6DEA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E5ABE8-3171-934E-9697-16B2F7B849C4}" type="datetime3">
              <a:rPr lang="en-US" smtClean="0"/>
              <a:pPr/>
              <a:t>27 February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490919B-05AA-9249-88B9-69DAB5270D88}" type="datetime3">
              <a:rPr lang="en-US" smtClean="0"/>
              <a:pPr/>
              <a:t>27 February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8383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9144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−"/>
        <a:defRPr sz="2000" b="0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hyperlink" Target="https://www.wolframalpha.com/input/?i=%28p%2F3%29-1%2F6+%3D+-p%2F6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tiff"/><Relationship Id="rId9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0.png"/><Relationship Id="rId7" Type="http://schemas.openxmlformats.org/officeDocument/2006/relationships/image" Target="../media/image1.tiff"/><Relationship Id="rId12" Type="http://schemas.openxmlformats.org/officeDocument/2006/relationships/hyperlink" Target="https://www.wolframalpha.com/input/?i=%28p%2F3%29-1%2F6+%3D+-p%2F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tiff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0.png"/><Relationship Id="rId7" Type="http://schemas.openxmlformats.org/officeDocument/2006/relationships/image" Target="../media/image1.tiff"/><Relationship Id="rId12" Type="http://schemas.openxmlformats.org/officeDocument/2006/relationships/hyperlink" Target="https://www.wolframalpha.com/input/?i=%28p%2F3%29-1%2F6+%3D+-p%2F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hyperlink" Target="https://www.wolframalpha.com/input/?i=1%2F3+%281%2F2+%28%2B1%29%2B+1%2F2%282p%2B%281%E2%88%92p%29%E2%88%991%29%29+%2B1%2F3+%281%2F2+%28%E2%88%922%29%2B1%2F2+%282p%2B%281%E2%88%92p%29%E2%88%991%29%29+%2B1%2F3+%281%2F2+%28%E2%88%921%29%2B1%2F2%28%E2%88%921%29+%29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tiff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91800" cy="36020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83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(Class12-Class 14) </a:t>
            </a:r>
            <a:br>
              <a:rPr lang="en-US" sz="4800" dirty="0">
                <a:solidFill>
                  <a:srgbClr val="0083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8383"/>
                </a:solidFill>
              </a:rPr>
              <a:t>Wrapping-up Mini-Poker</a:t>
            </a:r>
            <a:br>
              <a:rPr lang="en-US" sz="4800" dirty="0">
                <a:solidFill>
                  <a:srgbClr val="008383"/>
                </a:solidFill>
              </a:rPr>
            </a:br>
            <a:r>
              <a:rPr lang="en-US" sz="3200" b="0" dirty="0">
                <a:solidFill>
                  <a:srgbClr val="008383"/>
                </a:solidFill>
              </a:rPr>
              <a:t>27</a:t>
            </a:r>
            <a:r>
              <a:rPr lang="en-US" sz="3200" b="0" dirty="0">
                <a:solidFill>
                  <a:srgbClr val="0083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February</a:t>
            </a:r>
            <a:r>
              <a:rPr lang="en-US" sz="3200" b="0" dirty="0">
                <a:solidFill>
                  <a:srgbClr val="008383"/>
                </a:solidFill>
                <a:ea typeface="Work Sans" charset="0"/>
              </a:rPr>
              <a:t> 2020</a:t>
            </a:r>
            <a:endParaRPr lang="en-US" sz="4800" dirty="0">
              <a:solidFill>
                <a:srgbClr val="008383"/>
              </a:solidFill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CB808EC-0295-7F4D-9082-891C37059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cs4501/econ4730 Spring 2020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David Evans and Denis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Nekipelov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uvammm.github.io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665C9-2EFD-724F-9089-A895C49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6BDCE7-807B-8A46-A909-6043F3E08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10325"/>
              </p:ext>
            </p:extLst>
          </p:nvPr>
        </p:nvGraphicFramePr>
        <p:xfrm>
          <a:off x="479331" y="193835"/>
          <a:ext cx="5523905" cy="335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573">
                  <a:extLst>
                    <a:ext uri="{9D8B030D-6E8A-4147-A177-3AD203B41FA5}">
                      <a16:colId xmlns:a16="http://schemas.microsoft.com/office/drawing/2014/main" val="836776335"/>
                    </a:ext>
                  </a:extLst>
                </a:gridCol>
              </a:tblGrid>
              <a:tr h="589340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40">
                <a:tc rowSpan="5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="1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Fold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rgbClr val="02A8A8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/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𝐁𝐞𝐭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/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𝐂𝐚𝐥𝐥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𝐁𝐞𝐭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665C9-2EFD-724F-9089-A895C49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6BDCE7-807B-8A46-A909-6043F3E08F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31" y="193835"/>
          <a:ext cx="5523905" cy="335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573">
                  <a:extLst>
                    <a:ext uri="{9D8B030D-6E8A-4147-A177-3AD203B41FA5}">
                      <a16:colId xmlns:a16="http://schemas.microsoft.com/office/drawing/2014/main" val="836776335"/>
                    </a:ext>
                  </a:extLst>
                </a:gridCol>
              </a:tblGrid>
              <a:tr h="589340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40">
                <a:tc rowSpan="5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="1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Fold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rgbClr val="02A8A8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/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Call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blipFill>
                <a:blip r:embed="rId3"/>
                <a:stretch>
                  <a:fillRect l="-2632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953376-6725-9544-98D5-7CD96E30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06" y="3913352"/>
            <a:ext cx="751079" cy="107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/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𝐁𝐞𝐭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/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𝐂𝐚𝐥𝐥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𝐁𝐞𝐭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D819E9-90B1-854F-9C3B-D8653863E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902" y="4719614"/>
            <a:ext cx="756941" cy="107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0C99948C-37AE-0246-A315-52718CD9C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3117" y="5564899"/>
            <a:ext cx="741451" cy="103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/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blipFill>
                <a:blip r:embed="rId10"/>
                <a:stretch>
                  <a:fillRect l="-3448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7E0376A-21E0-7141-AC4D-0C484A3ADD16}"/>
              </a:ext>
            </a:extLst>
          </p:cNvPr>
          <p:cNvSpPr txBox="1"/>
          <p:nvPr/>
        </p:nvSpPr>
        <p:spPr>
          <a:xfrm>
            <a:off x="2358887" y="6343436"/>
            <a:ext cx="6665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94866-25EB-6A47-80CD-A6933501BE78}"/>
              </a:ext>
            </a:extLst>
          </p:cNvPr>
          <p:cNvSpPr txBox="1"/>
          <p:nvPr/>
        </p:nvSpPr>
        <p:spPr>
          <a:xfrm>
            <a:off x="6433582" y="3171520"/>
            <a:ext cx="513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1"/>
              </a:rPr>
              <a:t>https://www.wolframalpha.com/input/?i=%28p%2F3%29-1%2F6+%3D+-p%2F6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541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665C9-2EFD-724F-9089-A895C49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6BDCE7-807B-8A46-A909-6043F3E08F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31" y="193835"/>
          <a:ext cx="5523905" cy="335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573">
                  <a:extLst>
                    <a:ext uri="{9D8B030D-6E8A-4147-A177-3AD203B41FA5}">
                      <a16:colId xmlns:a16="http://schemas.microsoft.com/office/drawing/2014/main" val="836776335"/>
                    </a:ext>
                  </a:extLst>
                </a:gridCol>
              </a:tblGrid>
              <a:tr h="589340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40">
                <a:tc rowSpan="5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="1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Fold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rgbClr val="02A8A8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/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Call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blipFill>
                <a:blip r:embed="rId3"/>
                <a:stretch>
                  <a:fillRect l="-2632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953376-6725-9544-98D5-7CD96E30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06" y="3913352"/>
            <a:ext cx="751079" cy="107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/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𝐁𝐞𝐭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/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𝐂𝐚𝐥𝐥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𝐁𝐞𝐭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D819E9-90B1-854F-9C3B-D8653863E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902" y="4719614"/>
            <a:ext cx="756941" cy="107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9948C-37AE-0246-A315-52718CD9C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117" y="5564899"/>
            <a:ext cx="741451" cy="103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32E16-FAE0-5F42-B239-3902C0BD31A7}"/>
                  </a:ext>
                </a:extLst>
              </p:cNvPr>
              <p:cNvSpPr txBox="1"/>
              <p:nvPr/>
            </p:nvSpPr>
            <p:spPr>
              <a:xfrm>
                <a:off x="6410885" y="3737492"/>
                <a:ext cx="5835059" cy="2618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Fold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32E16-FAE0-5F42-B239-3902C0BD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85" y="3737492"/>
                <a:ext cx="5835059" cy="2618858"/>
              </a:xfrm>
              <a:prstGeom prst="rect">
                <a:avLst/>
              </a:prstGeom>
              <a:blipFill>
                <a:blip r:embed="rId9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/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blipFill>
                <a:blip r:embed="rId10"/>
                <a:stretch>
                  <a:fillRect l="-3448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7E0376A-21E0-7141-AC4D-0C484A3ADD16}"/>
              </a:ext>
            </a:extLst>
          </p:cNvPr>
          <p:cNvSpPr txBox="1"/>
          <p:nvPr/>
        </p:nvSpPr>
        <p:spPr>
          <a:xfrm>
            <a:off x="2358887" y="6343436"/>
            <a:ext cx="66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solve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94866-25EB-6A47-80CD-A6933501BE78}"/>
              </a:ext>
            </a:extLst>
          </p:cNvPr>
          <p:cNvSpPr txBox="1"/>
          <p:nvPr/>
        </p:nvSpPr>
        <p:spPr>
          <a:xfrm>
            <a:off x="6433582" y="3171520"/>
            <a:ext cx="513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2"/>
              </a:rPr>
              <a:t>https://www.wolframalpha.com/input/?i=%28p%2F3%29-1%2F6+%3D+-p%2F6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527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665C9-2EFD-724F-9089-A895C49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6BDCE7-807B-8A46-A909-6043F3E08F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31" y="193835"/>
          <a:ext cx="5523905" cy="335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573">
                  <a:extLst>
                    <a:ext uri="{9D8B030D-6E8A-4147-A177-3AD203B41FA5}">
                      <a16:colId xmlns:a16="http://schemas.microsoft.com/office/drawing/2014/main" val="836776335"/>
                    </a:ext>
                  </a:extLst>
                </a:gridCol>
              </a:tblGrid>
              <a:tr h="589340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40">
                <a:tc rowSpan="5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="1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Fold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rgbClr val="02A8A8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2A8A8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34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/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Call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CD564-9C93-2842-AF15-946B7CCC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8" y="3749972"/>
                <a:ext cx="5291898" cy="2469843"/>
              </a:xfrm>
              <a:prstGeom prst="rect">
                <a:avLst/>
              </a:prstGeom>
              <a:blipFill>
                <a:blip r:embed="rId3"/>
                <a:stretch>
                  <a:fillRect l="-2632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953376-6725-9544-98D5-7CD96E30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06" y="3913352"/>
            <a:ext cx="751079" cy="107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/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𝐁𝐞𝐭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238E6-571F-1343-BE8C-1C1DB02BD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819185"/>
                <a:ext cx="368087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/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𝐂𝐚𝐥𝐥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𝐁𝐞𝐭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C12DF2-0F87-2849-9166-4155E9B67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34" y="1438808"/>
                <a:ext cx="5373522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D819E9-90B1-854F-9C3B-D8653863E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902" y="4719614"/>
            <a:ext cx="756941" cy="107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9948C-37AE-0246-A315-52718CD9C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117" y="5564899"/>
            <a:ext cx="741451" cy="103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32E16-FAE0-5F42-B239-3902C0BD31A7}"/>
                  </a:ext>
                </a:extLst>
              </p:cNvPr>
              <p:cNvSpPr txBox="1"/>
              <p:nvPr/>
            </p:nvSpPr>
            <p:spPr>
              <a:xfrm>
                <a:off x="6410885" y="3737492"/>
                <a:ext cx="5835059" cy="2618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Fold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B24FB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solidFill>
                                    <a:srgbClr val="0B24F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400" b="1" i="1" smtClean="0">
                                  <a:solidFill>
                                    <a:srgbClr val="0B24F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B24F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32E16-FAE0-5F42-B239-3902C0BD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85" y="3737492"/>
                <a:ext cx="5835059" cy="2618858"/>
              </a:xfrm>
              <a:prstGeom prst="rect">
                <a:avLst/>
              </a:prstGeom>
              <a:blipFill>
                <a:blip r:embed="rId9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/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C810D0-D40D-2E4A-B176-D1F1F86A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19" y="2298583"/>
                <a:ext cx="2198230" cy="809452"/>
              </a:xfrm>
              <a:prstGeom prst="rect">
                <a:avLst/>
              </a:prstGeom>
              <a:blipFill>
                <a:blip r:embed="rId10"/>
                <a:stretch>
                  <a:fillRect l="-3448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7E0376A-21E0-7141-AC4D-0C484A3ADD16}"/>
              </a:ext>
            </a:extLst>
          </p:cNvPr>
          <p:cNvSpPr txBox="1"/>
          <p:nvPr/>
        </p:nvSpPr>
        <p:spPr>
          <a:xfrm>
            <a:off x="2358887" y="6343436"/>
            <a:ext cx="66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solve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94866-25EB-6A47-80CD-A6933501BE78}"/>
              </a:ext>
            </a:extLst>
          </p:cNvPr>
          <p:cNvSpPr txBox="1"/>
          <p:nvPr/>
        </p:nvSpPr>
        <p:spPr>
          <a:xfrm>
            <a:off x="6433582" y="3171520"/>
            <a:ext cx="513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2"/>
              </a:rPr>
              <a:t>https://www.wolframalpha.com/input/?i=%28p%2F3%29-1%2F6+%3D+-p%2F6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855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 the AKQ Game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9159D19-BCAC-4B48-B84C-8A5A5DC8A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96945"/>
              </p:ext>
            </p:extLst>
          </p:nvPr>
        </p:nvGraphicFramePr>
        <p:xfrm>
          <a:off x="6915152" y="1457739"/>
          <a:ext cx="4438650" cy="2795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4930">
                <a:tc gridSpan="3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93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9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93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634CA56-559C-3342-A855-32D834FD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39226"/>
              </p:ext>
            </p:extLst>
          </p:nvPr>
        </p:nvGraphicFramePr>
        <p:xfrm>
          <a:off x="622852" y="1537306"/>
          <a:ext cx="4493847" cy="2636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857">
                <a:tc gridSpan="3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236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57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23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Fold/Call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790A75-7782-294E-9498-2EACC3BF9CF7}"/>
                  </a:ext>
                </a:extLst>
              </p:cNvPr>
              <p:cNvSpPr txBox="1"/>
              <p:nvPr/>
            </p:nvSpPr>
            <p:spPr>
              <a:xfrm>
                <a:off x="680805" y="4346714"/>
                <a:ext cx="4435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Play Never Bluff strategy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790A75-7782-294E-9498-2EACC3BF9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5" y="4346714"/>
                <a:ext cx="4435894" cy="369332"/>
              </a:xfrm>
              <a:prstGeom prst="rect">
                <a:avLst/>
              </a:prstGeom>
              <a:blipFill>
                <a:blip r:embed="rId2"/>
                <a:stretch>
                  <a:fillRect l="-114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5635E4-D5B3-8347-B803-37A12C8959D5}"/>
                  </a:ext>
                </a:extLst>
              </p:cNvPr>
              <p:cNvSpPr txBox="1"/>
              <p:nvPr/>
            </p:nvSpPr>
            <p:spPr>
              <a:xfrm>
                <a:off x="6915152" y="4385607"/>
                <a:ext cx="4649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Play Always Bluff strategy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5635E4-D5B3-8347-B803-37A12C895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2" y="4385607"/>
                <a:ext cx="4649927" cy="369332"/>
              </a:xfrm>
              <a:prstGeom prst="rect">
                <a:avLst/>
              </a:prstGeom>
              <a:blipFill>
                <a:blip r:embed="rId3"/>
                <a:stretch>
                  <a:fillRect l="-10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56BBC-C8E3-E147-B128-B37CCD50411B}"/>
                  </a:ext>
                </a:extLst>
              </p:cNvPr>
              <p:cNvSpPr/>
              <p:nvPr/>
            </p:nvSpPr>
            <p:spPr>
              <a:xfrm>
                <a:off x="4624058" y="4990519"/>
                <a:ext cx="2943883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Mixed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56BBC-C8E3-E147-B128-B37CCD504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58" y="4990519"/>
                <a:ext cx="2943883" cy="1133067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88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D2A69-8260-6945-8CC3-87A83F3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8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A-K-Q Poker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75663" y="2093205"/>
            <a:ext cx="440674" cy="44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93181" y="1509482"/>
                <a:ext cx="5605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Q</m:t>
                        </m:r>
                      </m:e>
                    </m:d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Q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−{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181" y="1509482"/>
                <a:ext cx="5605637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30"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154803" y="3265966"/>
            <a:ext cx="440674" cy="44385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15200" y="3265966"/>
            <a:ext cx="440674" cy="44385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8" idx="7"/>
          </p:cNvCxnSpPr>
          <p:nvPr/>
        </p:nvCxnSpPr>
        <p:spPr>
          <a:xfrm flipH="1">
            <a:off x="4530942" y="2472055"/>
            <a:ext cx="1409256" cy="858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9" idx="1"/>
          </p:cNvCxnSpPr>
          <p:nvPr/>
        </p:nvCxnSpPr>
        <p:spPr>
          <a:xfrm>
            <a:off x="6251802" y="2472055"/>
            <a:ext cx="1127933" cy="858911"/>
          </a:xfrm>
          <a:prstGeom prst="straightConnector1">
            <a:avLst/>
          </a:prstGeom>
          <a:ln w="38100">
            <a:solidFill>
              <a:srgbClr val="0B24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39269" y="2422006"/>
                <a:ext cx="12054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bet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69" y="2422006"/>
                <a:ext cx="120545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90354" y="2355801"/>
                <a:ext cx="14811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check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54" y="2355801"/>
                <a:ext cx="148117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82836" y="3812946"/>
                <a:ext cx="2138341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0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0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836" y="3812946"/>
                <a:ext cx="2138341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9" idx="3"/>
          </p:cNvCxnSpPr>
          <p:nvPr/>
        </p:nvCxnSpPr>
        <p:spPr>
          <a:xfrm flipH="1">
            <a:off x="6697985" y="3644816"/>
            <a:ext cx="681750" cy="923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5"/>
          </p:cNvCxnSpPr>
          <p:nvPr/>
        </p:nvCxnSpPr>
        <p:spPr>
          <a:xfrm>
            <a:off x="7691339" y="3644816"/>
            <a:ext cx="525678" cy="9239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99747" y="4568727"/>
            <a:ext cx="440674" cy="44385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998501" y="4568727"/>
            <a:ext cx="440674" cy="44385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91434" y="3803064"/>
                <a:ext cx="12114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bet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434" y="3803064"/>
                <a:ext cx="1211422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23781" y="3753006"/>
                <a:ext cx="1283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fold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1" y="3753006"/>
                <a:ext cx="128355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17567" y="5140852"/>
                <a:ext cx="652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67" y="5140852"/>
                <a:ext cx="65274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21198" y="5235081"/>
                <a:ext cx="216565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+2 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0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−2 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0" dirty="0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198" y="5235081"/>
                <a:ext cx="2165657" cy="91614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586484" y="5992966"/>
            <a:ext cx="51927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Payoff for Player 1 shown; Player </a:t>
            </a:r>
            <a:r>
              <a:rPr lang="en-US"/>
              <a:t>2 payoff is negation.</a:t>
            </a:r>
          </a:p>
        </p:txBody>
      </p:sp>
    </p:spTree>
    <p:extLst>
      <p:ext uri="{BB962C8B-B14F-4D97-AF65-F5344CB8AC3E}">
        <p14:creationId xmlns:p14="http://schemas.microsoft.com/office/powerpoint/2010/main" val="311157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49879-4276-BD42-BAF6-021B9B0A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876924"/>
            <a:ext cx="4727713" cy="1325563"/>
          </a:xfrm>
        </p:spPr>
        <p:txBody>
          <a:bodyPr/>
          <a:lstStyle/>
          <a:p>
            <a:r>
              <a:rPr lang="en-US" dirty="0"/>
              <a:t>P1: Never </a:t>
            </a:r>
            <a:r>
              <a:rPr lang="en-US" dirty="0" err="1"/>
              <a:t>Bluff</a:t>
            </a:r>
            <a:r>
              <a:rPr lang="en-US" baseline="-25000" dirty="0" err="1"/>
              <a:t>Q</a:t>
            </a:r>
            <a:endParaRPr lang="en-US" baseline="-25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E6D904-4BF9-A348-B5E0-598BC3BC3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92293"/>
              </p:ext>
            </p:extLst>
          </p:nvPr>
        </p:nvGraphicFramePr>
        <p:xfrm>
          <a:off x="466080" y="167331"/>
          <a:ext cx="5486400" cy="383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629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629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Fold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0C964C-8649-1747-B13C-868D51C9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3069"/>
              </p:ext>
            </p:extLst>
          </p:nvPr>
        </p:nvGraphicFramePr>
        <p:xfrm>
          <a:off x="466080" y="167331"/>
          <a:ext cx="5486400" cy="383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629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629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Fold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6249879-4276-BD42-BAF6-021B9B0A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876924"/>
            <a:ext cx="4727713" cy="1325563"/>
          </a:xfrm>
        </p:spPr>
        <p:txBody>
          <a:bodyPr/>
          <a:lstStyle/>
          <a:p>
            <a:r>
              <a:rPr lang="en-US" dirty="0"/>
              <a:t>P1: Never </a:t>
            </a:r>
            <a:r>
              <a:rPr lang="en-US" dirty="0" err="1"/>
              <a:t>Bluff</a:t>
            </a:r>
            <a:r>
              <a:rPr lang="en-US" baseline="-25000" dirty="0" err="1"/>
              <a:t>Q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66861E-6C5B-5846-8976-FFEBEFA19711}"/>
                  </a:ext>
                </a:extLst>
              </p:cNvPr>
              <p:cNvSpPr txBox="1"/>
              <p:nvPr/>
            </p:nvSpPr>
            <p:spPr>
              <a:xfrm>
                <a:off x="1417385" y="4147295"/>
                <a:ext cx="9653284" cy="1052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(−1)+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(+1)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66861E-6C5B-5846-8976-FFEBEFA19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85" y="4147295"/>
                <a:ext cx="9653284" cy="1052468"/>
              </a:xfrm>
              <a:prstGeom prst="rect">
                <a:avLst/>
              </a:prstGeom>
              <a:blipFill>
                <a:blip r:embed="rId3"/>
                <a:stretch>
                  <a:fillRect l="-526" t="-1205" r="-526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3">
            <a:extLst>
              <a:ext uri="{FF2B5EF4-FFF2-40B4-BE49-F238E27FC236}">
                <a16:creationId xmlns:a16="http://schemas.microsoft.com/office/drawing/2014/main" id="{04DB00EF-8520-DB4A-B468-AD135805DCCC}"/>
              </a:ext>
            </a:extLst>
          </p:cNvPr>
          <p:cNvSpPr txBox="1">
            <a:spLocks/>
          </p:cNvSpPr>
          <p:nvPr/>
        </p:nvSpPr>
        <p:spPr>
          <a:xfrm>
            <a:off x="6679095" y="2023237"/>
            <a:ext cx="47277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83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B24FB"/>
                </a:solidFill>
              </a:rPr>
              <a:t>P2: Never </a:t>
            </a:r>
            <a:r>
              <a:rPr lang="en-US" dirty="0" err="1">
                <a:solidFill>
                  <a:srgbClr val="0B24FB"/>
                </a:solidFill>
              </a:rPr>
              <a:t>Call</a:t>
            </a:r>
            <a:r>
              <a:rPr lang="en-US" baseline="-25000" dirty="0" err="1">
                <a:solidFill>
                  <a:srgbClr val="0B24FB"/>
                </a:solidFill>
              </a:rPr>
              <a:t>K</a:t>
            </a:r>
            <a:endParaRPr lang="en-US" dirty="0">
              <a:solidFill>
                <a:srgbClr val="0B24F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67689-7695-C848-92E5-8C26A3C7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8774" y="5037626"/>
            <a:ext cx="1389212" cy="196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F6713-5AB7-5B4A-BE83-A1F1079F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08545" y="5026473"/>
            <a:ext cx="1401470" cy="2003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192EED-72C3-2843-8A76-4A0C5E3B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98082" y="5057675"/>
            <a:ext cx="1368634" cy="190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68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49879-4276-BD42-BAF6-021B9B0A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876924"/>
            <a:ext cx="4727713" cy="1325563"/>
          </a:xfrm>
        </p:spPr>
        <p:txBody>
          <a:bodyPr/>
          <a:lstStyle/>
          <a:p>
            <a:r>
              <a:rPr lang="en-US" dirty="0"/>
              <a:t>P1: Always </a:t>
            </a:r>
            <a:r>
              <a:rPr lang="en-US" dirty="0" err="1"/>
              <a:t>Bluff</a:t>
            </a:r>
            <a:r>
              <a:rPr lang="en-US" baseline="-25000" dirty="0" err="1"/>
              <a:t>Q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11D021-83B5-8049-9EBE-80EA55678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07660"/>
              </p:ext>
            </p:extLst>
          </p:nvPr>
        </p:nvGraphicFramePr>
        <p:xfrm>
          <a:off x="466080" y="167331"/>
          <a:ext cx="5486400" cy="383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629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629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Fold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71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49879-4276-BD42-BAF6-021B9B0A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876924"/>
            <a:ext cx="4727713" cy="1325563"/>
          </a:xfrm>
        </p:spPr>
        <p:txBody>
          <a:bodyPr/>
          <a:lstStyle/>
          <a:p>
            <a:r>
              <a:rPr lang="en-US" dirty="0"/>
              <a:t>P1: Always </a:t>
            </a:r>
            <a:r>
              <a:rPr lang="en-US" dirty="0" err="1"/>
              <a:t>Bluff</a:t>
            </a:r>
            <a:r>
              <a:rPr lang="en-US" baseline="-25000" dirty="0" err="1"/>
              <a:t>Q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4DB00EF-8520-DB4A-B468-AD135805DCCC}"/>
              </a:ext>
            </a:extLst>
          </p:cNvPr>
          <p:cNvSpPr txBox="1">
            <a:spLocks/>
          </p:cNvSpPr>
          <p:nvPr/>
        </p:nvSpPr>
        <p:spPr>
          <a:xfrm>
            <a:off x="6679095" y="2023237"/>
            <a:ext cx="47277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83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B24FB"/>
                </a:solidFill>
              </a:rPr>
              <a:t>P2: Always </a:t>
            </a:r>
            <a:r>
              <a:rPr lang="en-US" dirty="0" err="1">
                <a:solidFill>
                  <a:srgbClr val="0B24FB"/>
                </a:solidFill>
              </a:rPr>
              <a:t>Call</a:t>
            </a:r>
            <a:r>
              <a:rPr lang="en-US" baseline="-25000" dirty="0" err="1">
                <a:solidFill>
                  <a:srgbClr val="0B24FB"/>
                </a:solidFill>
              </a:rPr>
              <a:t>K</a:t>
            </a:r>
            <a:endParaRPr lang="en-US" dirty="0">
              <a:solidFill>
                <a:srgbClr val="0B24FB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11D021-83B5-8049-9EBE-80EA55678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6080" y="167331"/>
          <a:ext cx="5486400" cy="383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629">
                <a:tc gridSpan="3"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629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Fold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+1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B24FB"/>
                          </a:solidFill>
                        </a:rPr>
                        <a:t>+1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E6B1BD-267D-1047-B462-851259706E0F}"/>
                  </a:ext>
                </a:extLst>
              </p:cNvPr>
              <p:cNvSpPr txBox="1"/>
              <p:nvPr/>
            </p:nvSpPr>
            <p:spPr>
              <a:xfrm>
                <a:off x="1051391" y="4326205"/>
                <a:ext cx="10713895" cy="70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(+1)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(+1)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(−2)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E6B1BD-267D-1047-B462-85125970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91" y="4326205"/>
                <a:ext cx="10713895" cy="701731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E2A7EF6-25AA-B042-8EA2-C2C1661E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8774" y="5037626"/>
            <a:ext cx="1389212" cy="196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A5699-65A4-2349-8F2E-DE662911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08545" y="5026473"/>
            <a:ext cx="1401470" cy="2003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22588-6FFF-044C-A22C-B153DD5A7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98082" y="5057675"/>
            <a:ext cx="1368634" cy="190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69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5330-1656-CF4A-9737-F295406C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97488-10D9-D747-88DD-0E27786FD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05809"/>
                <a:ext cx="10187609" cy="1921565"/>
              </a:xfrm>
              <a:solidFill>
                <a:schemeClr val="accent2"/>
              </a:solidFill>
            </p:spPr>
            <p:txBody>
              <a:bodyPr>
                <a:noAutofit/>
              </a:bodyPr>
              <a:lstStyle/>
              <a:p>
                <a:r>
                  <a:rPr lang="en-US" sz="3200" b="1" dirty="0"/>
                  <a:t>Definition. </a:t>
                </a:r>
                <a:r>
                  <a:rPr lang="en-US" sz="3200" dirty="0"/>
                  <a:t>A a distribution profile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200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is a (mixed strategy) </a:t>
                </a:r>
                <a:r>
                  <a:rPr lang="en-US" sz="3200" i="1" dirty="0"/>
                  <a:t>Nash equilibrium</a:t>
                </a:r>
                <a:r>
                  <a:rPr lang="en-US" sz="3200" dirty="0"/>
                  <a:t> of game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if for all players given the other players (mixed) strategies, there is no better mixed strategy.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97488-10D9-D747-88DD-0E27786FD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05809"/>
                <a:ext cx="10187609" cy="1921565"/>
              </a:xfrm>
              <a:blipFill>
                <a:blip r:embed="rId2"/>
                <a:stretch>
                  <a:fillRect l="-1494" t="-5921" r="-1993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0F552-DF62-3A49-955B-5202F043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883A0A-2E89-A641-B987-BBE5F3135B67}"/>
                  </a:ext>
                </a:extLst>
              </p:cNvPr>
              <p:cNvSpPr txBox="1"/>
              <p:nvPr/>
            </p:nvSpPr>
            <p:spPr>
              <a:xfrm>
                <a:off x="838200" y="1491905"/>
                <a:ext cx="10187609" cy="1569660"/>
              </a:xfrm>
              <a:prstGeom prst="rect">
                <a:avLst/>
              </a:prstGeom>
              <a:solidFill>
                <a:srgbClr val="F6DEA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Definition. </a:t>
                </a:r>
                <a:r>
                  <a:rPr lang="en-US" sz="3200" dirty="0"/>
                  <a:t>A vector of strategies,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is a </a:t>
                </a:r>
                <a:r>
                  <a:rPr lang="en-US" sz="3200" i="1" dirty="0"/>
                  <a:t>Nash equilibrium</a:t>
                </a:r>
                <a:r>
                  <a:rPr lang="en-US" sz="3200" dirty="0"/>
                  <a:t> for a game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/>
                  <a:t> if:</a:t>
                </a:r>
              </a:p>
              <a:p>
                <a:pPr algn="ctr"/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883A0A-2E89-A641-B987-BBE5F3135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1905"/>
                <a:ext cx="10187609" cy="1569660"/>
              </a:xfrm>
              <a:prstGeom prst="rect">
                <a:avLst/>
              </a:prstGeom>
              <a:blipFill>
                <a:blip r:embed="rId3"/>
                <a:stretch>
                  <a:fillRect l="-1494" t="-40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99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Mixed</a:t>
            </a:r>
            <a:r>
              <a:rPr lang="en-US" dirty="0"/>
              <a:t> Strategy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17452"/>
              </p:ext>
            </p:extLst>
          </p:nvPr>
        </p:nvGraphicFramePr>
        <p:xfrm>
          <a:off x="6915152" y="1457739"/>
          <a:ext cx="4438650" cy="2795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4930">
                <a:tc gridSpan="3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93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9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930">
                <a:tc v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06762" y="4330294"/>
            <a:ext cx="150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Always Bluff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61920"/>
              </p:ext>
            </p:extLst>
          </p:nvPr>
        </p:nvGraphicFramePr>
        <p:xfrm>
          <a:off x="622852" y="1537306"/>
          <a:ext cx="4493847" cy="2636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857">
                <a:tc gridSpan="3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Player  1: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236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57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Player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23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Fold/Call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75739" y="4268339"/>
            <a:ext cx="1388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Never Bluff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575" y="5484090"/>
            <a:ext cx="7258590" cy="70788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Pure strategy:</a:t>
            </a:r>
            <a:r>
              <a:rPr lang="en-US" sz="2000" dirty="0"/>
              <a:t> always do the same action for a given input state.</a:t>
            </a:r>
          </a:p>
          <a:p>
            <a:r>
              <a:rPr lang="en-US" sz="2000" b="1" dirty="0"/>
              <a:t>Mixed strategy:</a:t>
            </a:r>
            <a:r>
              <a:rPr lang="en-US" sz="2000" dirty="0"/>
              <a:t> probabilistically select from a set of pure strategies.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04812" y="4852169"/>
                <a:ext cx="27037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=0,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812" y="4852169"/>
                <a:ext cx="2703752" cy="430887"/>
              </a:xfrm>
              <a:prstGeom prst="rect">
                <a:avLst/>
              </a:prstGeom>
              <a:blipFill>
                <a:blip r:embed="rId2"/>
                <a:stretch>
                  <a:fillRect l="-2336" r="-233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35100" y="4730404"/>
                <a:ext cx="264469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100" y="4730404"/>
                <a:ext cx="2644698" cy="693844"/>
              </a:xfrm>
              <a:prstGeom prst="rect">
                <a:avLst/>
              </a:prstGeom>
              <a:blipFill>
                <a:blip r:embed="rId3"/>
                <a:stretch>
                  <a:fillRect l="-1914" r="-1914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30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2865645"/>
          </a:xfrm>
        </p:spPr>
        <p:txBody>
          <a:bodyPr/>
          <a:lstStyle/>
          <a:p>
            <a:r>
              <a:rPr lang="en-US" dirty="0"/>
              <a:t>Player 1 is choosing the best action she can, taking into account Player 2’s strategy.</a:t>
            </a:r>
          </a:p>
          <a:p>
            <a:r>
              <a:rPr lang="en-US" dirty="0"/>
              <a:t>Player 2 is choosing the best action she can, taking into about Player 1’s strategy.</a:t>
            </a:r>
          </a:p>
          <a:p>
            <a:r>
              <a:rPr lang="en-US" b="1" dirty="0"/>
              <a:t>Neither player can improve their expected value by deviating from the strategy.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4348" y="4924490"/>
            <a:ext cx="9331704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Hence, to find the best strategy for Player 1, we need to find a strategy that makes Player 2 </a:t>
            </a:r>
            <a:r>
              <a:rPr lang="en-US" sz="2800" b="1" i="1" dirty="0"/>
              <a:t>indifferent</a:t>
            </a:r>
            <a:r>
              <a:rPr lang="en-US" sz="2800" dirty="0"/>
              <a:t> between her options.</a:t>
            </a:r>
          </a:p>
        </p:txBody>
      </p:sp>
    </p:spTree>
    <p:extLst>
      <p:ext uri="{BB962C8B-B14F-4D97-AF65-F5344CB8AC3E}">
        <p14:creationId xmlns:p14="http://schemas.microsoft.com/office/powerpoint/2010/main" val="236014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M 1">
      <a:dk1>
        <a:srgbClr val="000000"/>
      </a:dk1>
      <a:lt1>
        <a:srgbClr val="FFFFFF"/>
      </a:lt1>
      <a:dk2>
        <a:srgbClr val="073B1F"/>
      </a:dk2>
      <a:lt2>
        <a:srgbClr val="E7E6E6"/>
      </a:lt2>
      <a:accent1>
        <a:srgbClr val="008382"/>
      </a:accent1>
      <a:accent2>
        <a:srgbClr val="EED69D"/>
      </a:accent2>
      <a:accent3>
        <a:srgbClr val="02A8A7"/>
      </a:accent3>
      <a:accent4>
        <a:srgbClr val="FFC000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-reformatted" id="{6939C278-56AA-AC4D-927A-A368F21001F4}" vid="{0A41C576-70C8-384C-8616-ECCA2751D6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87489</TotalTime>
  <Words>1621</Words>
  <Application>Microsoft Macintosh PowerPoint</Application>
  <PresentationFormat>Widescreen</PresentationFormat>
  <Paragraphs>399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Adobe Caslon Pro</vt:lpstr>
      <vt:lpstr>Arial</vt:lpstr>
      <vt:lpstr>Calibri</vt:lpstr>
      <vt:lpstr>Cambria Math</vt:lpstr>
      <vt:lpstr>Fira Sans Regular</vt:lpstr>
      <vt:lpstr>System Font Regular</vt:lpstr>
      <vt:lpstr>Work Sans</vt:lpstr>
      <vt:lpstr>Office Theme</vt:lpstr>
      <vt:lpstr>(Class12-Class 14)  Wrapping-up Mini-Poker 27 February 2020</vt:lpstr>
      <vt:lpstr>Recap: A-K-Q Poker</vt:lpstr>
      <vt:lpstr>P1: Never BluffQ</vt:lpstr>
      <vt:lpstr>P1: Never BluffQ</vt:lpstr>
      <vt:lpstr>P1: Always BluffQ</vt:lpstr>
      <vt:lpstr>P1: Always BluffQ</vt:lpstr>
      <vt:lpstr>Nash Equilibrium</vt:lpstr>
      <vt:lpstr>Mixed Strategy</vt:lpstr>
      <vt:lpstr>Nash Equilibrium</vt:lpstr>
      <vt:lpstr>PowerPoint Presentation</vt:lpstr>
      <vt:lpstr>PowerPoint Presentation</vt:lpstr>
      <vt:lpstr>PowerPoint Presentation</vt:lpstr>
      <vt:lpstr>PowerPoint Presentation</vt:lpstr>
      <vt:lpstr>Winning the AKQ Game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789</cp:revision>
  <cp:lastPrinted>2020-02-25T13:54:21Z</cp:lastPrinted>
  <dcterms:created xsi:type="dcterms:W3CDTF">2017-05-13T17:39:38Z</dcterms:created>
  <dcterms:modified xsi:type="dcterms:W3CDTF">2020-02-27T13:56:40Z</dcterms:modified>
</cp:coreProperties>
</file>